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58" r:id="rId5"/>
    <p:sldId id="261" r:id="rId6"/>
    <p:sldId id="262" r:id="rId7"/>
    <p:sldId id="263" r:id="rId8"/>
    <p:sldId id="267" r:id="rId9"/>
    <p:sldId id="268" r:id="rId10"/>
    <p:sldId id="264" r:id="rId11"/>
    <p:sldId id="269" r:id="rId12"/>
    <p:sldId id="27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F24FB5-AC6F-497B-8F45-6C225496EF18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DA835C-3DCF-4F38-B783-DDDA90C2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3idei.ru/wp-content/uploads/2016/08/den_pozhilogo_cheloveka-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72a/000746a1-1383b12e/hello_html_54a1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0598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623731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Разработала: воспитатель </a:t>
            </a:r>
            <a:r>
              <a:rPr lang="ru-RU" sz="1600" b="1" dirty="0" err="1" smtClean="0"/>
              <a:t>Н.Н.Аглушевич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Ð´Ð¾Ð±ÑÐ¾ÑÐ° Ð·Ð°Ð±Ð¾ÑÐ° ÑÑÐ°ÑÑÑÐµ Ð»ÑÐ±Ð¾Ð²Ñ Ð´ÑÑÐ¶Ð±Ð° Ð½ÐµÐ¶Ð½Ð¾ÑÑÑ Ð¼ÑÐ´ÑÐ¾ÑÑÑ ÑÐµÐ¿Ð»Ð¾ ÑÐ°Ð´Ð¾ÑÑÑ Ð´Ð¾Ð²ÐµÑÐ¸Ðµ Ð¿Ð¾ÐºÐ¾Ð¹ Ð¿Ð¾Ð¼Ð¾ÑÑ ÑÑÑ  Ð·Ð°ÑÐ¸ÑÐ° Ð¿Ð¾Ð½Ð¸Ð¼Ð°Ð½Ð¸Ðµ ÑÐ²ÐµÑÐµÐ½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912091" cy="51840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Что же мы получаем от наших бабушек и дедушек?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k-detstvo.narod.ru/tvorchestvo_1_october_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15126" cy="6373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epia.ru/images/u/pages/875/src/den-pozhilogo-chelovek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£Ð²Ð°Ð¶Ð°Ð¹ÑÐµ Ð±Ð°Ð±ÑÑÐµÐº, ÑÐ²Ð°Ð¶Ð°Ð¹ÑÐµ Ð´ÐµÐ´ÑÑÐµÐº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0792"/>
            <a:ext cx="9505056" cy="712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70C0"/>
                </a:solidFill>
              </a:rPr>
              <a:t>Когда отмечают День пожилого человека?</a:t>
            </a:r>
            <a:endParaRPr lang="ru-RU" b="1" dirty="0" smtClean="0">
              <a:solidFill>
                <a:srgbClr val="0070C0"/>
              </a:solidFill>
            </a:endParaRPr>
          </a:p>
          <a:p>
            <a:pPr fontAlgn="base"/>
            <a:r>
              <a:rPr lang="ru-RU" sz="1600" dirty="0" smtClean="0"/>
              <a:t>День пожилых людей отмечают 1 октября, праздник является международным.</a:t>
            </a:r>
          </a:p>
          <a:p>
            <a:pPr fontAlgn="base"/>
            <a:r>
              <a:rPr lang="ru-RU" sz="1600" dirty="0" smtClean="0"/>
              <a:t>Эта дата выбрана не случайно, присутствует некий символизм: осень, как и старость – это золотая пора нашей жизни.</a:t>
            </a:r>
          </a:p>
          <a:p>
            <a:pPr fontAlgn="base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49685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>
                <a:solidFill>
                  <a:srgbClr val="0070C0"/>
                </a:solidFill>
              </a:rPr>
              <a:t>Предпосылки появления праздника в Японии</a:t>
            </a:r>
            <a:endParaRPr lang="ru-RU" b="1" dirty="0">
              <a:solidFill>
                <a:srgbClr val="0070C0"/>
              </a:solidFill>
            </a:endParaRPr>
          </a:p>
          <a:p>
            <a:pPr fontAlgn="base"/>
            <a:r>
              <a:rPr lang="ru-RU" sz="1600" dirty="0"/>
              <a:t>Идея принадлежит японцу </a:t>
            </a:r>
            <a:r>
              <a:rPr lang="ru-RU" sz="1600" dirty="0" err="1"/>
              <a:t>Масао</a:t>
            </a:r>
            <a:r>
              <a:rPr lang="ru-RU" sz="1600" dirty="0"/>
              <a:t> </a:t>
            </a:r>
            <a:r>
              <a:rPr lang="ru-RU" sz="1600" dirty="0" err="1"/>
              <a:t>Кадоваки</a:t>
            </a:r>
            <a:r>
              <a:rPr lang="ru-RU" sz="1600" dirty="0"/>
              <a:t>, который предложил утвердить этот день официально в 1947 году. Была предложена и дата – 15 сентября. В это время устанавливалась хорошая погода, и заканчивался сбор урожая. В населенном пункте прошел совет старейшин, поддержавших идею в необходимости улучшения жизни стариков.</a:t>
            </a:r>
          </a:p>
          <a:p>
            <a:pPr fontAlgn="base"/>
            <a:r>
              <a:rPr lang="ru-RU" sz="1600" dirty="0"/>
              <a:t>Другие деревни и города Японии по достоинству оценили эту идею и стали проводить праздник повсюду.</a:t>
            </a:r>
          </a:p>
        </p:txBody>
      </p:sp>
      <p:pic>
        <p:nvPicPr>
          <p:cNvPr id="27652" name="Picture 4" descr="http://bigslide.ru/images/32/31383/960/img5.jpg"/>
          <p:cNvPicPr>
            <a:picLocks noChangeAspect="1" noChangeArrowheads="1"/>
          </p:cNvPicPr>
          <p:nvPr/>
        </p:nvPicPr>
        <p:blipFill>
          <a:blip r:embed="rId2" cstate="print"/>
          <a:srcRect l="53937" t="16800" r="3538" b="5501"/>
          <a:stretch>
            <a:fillRect/>
          </a:stretch>
        </p:blipFill>
        <p:spPr bwMode="auto">
          <a:xfrm>
            <a:off x="5436096" y="1556792"/>
            <a:ext cx="3074936" cy="421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ÐµÐ½Ñ Ð¿Ð¾Ð¶Ð¸Ð»Ð¾Ð³Ð¾ ÑÐµÐ»Ð¾Ð²ÐµÐºÐ° - 13 Ð½ÐµÐ¸Ð·Ð²ÐµÑÑÐ½ÑÑ ÑÐ°ÐºÑ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998" y="2852936"/>
            <a:ext cx="4315171" cy="3240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9"/>
            <a:ext cx="6462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70C0"/>
                </a:solidFill>
              </a:rPr>
              <a:t>История утверждения Дня пожилых людей</a:t>
            </a:r>
            <a:endParaRPr lang="ru-RU" b="1" dirty="0" smtClean="0">
              <a:solidFill>
                <a:srgbClr val="0070C0"/>
              </a:solidFill>
            </a:endParaRPr>
          </a:p>
          <a:p>
            <a:pPr fontAlgn="base"/>
            <a:r>
              <a:rPr lang="ru-RU" dirty="0" smtClean="0"/>
              <a:t>В 1970-х годах проблема стремительного старения населения планеты захватила весь мир. В 1982 году вопросы, связанные со старением были рассмотрены в Австрии на Всемирной ассамблее. Обеспечение достойной старости стало темой, касающейся всех стран мира. Представители предлагали различные варианты и обменивались опытом.</a:t>
            </a:r>
          </a:p>
          <a:p>
            <a:pPr fontAlgn="base"/>
            <a:r>
              <a:rPr lang="ru-RU" dirty="0" smtClean="0"/>
              <a:t>ООН не оставила без внимания эту инициативу</a:t>
            </a:r>
          </a:p>
          <a:p>
            <a:pPr fontAlgn="base"/>
            <a:r>
              <a:rPr lang="ru-RU" dirty="0" smtClean="0"/>
              <a:t> и предложила свой </a:t>
            </a:r>
          </a:p>
          <a:p>
            <a:pPr fontAlgn="base"/>
            <a:r>
              <a:rPr lang="ru-RU" dirty="0" smtClean="0"/>
              <a:t>план действий. Так в 1990 году </a:t>
            </a:r>
          </a:p>
          <a:p>
            <a:pPr fontAlgn="base"/>
            <a:r>
              <a:rPr lang="ru-RU" dirty="0" smtClean="0"/>
              <a:t>появился </a:t>
            </a:r>
          </a:p>
          <a:p>
            <a:pPr fontAlgn="base"/>
            <a:r>
              <a:rPr lang="ru-RU" dirty="0" smtClean="0"/>
              <a:t>Международный праздник,</a:t>
            </a:r>
          </a:p>
          <a:p>
            <a:pPr fontAlgn="base"/>
            <a:r>
              <a:rPr lang="ru-RU" dirty="0" smtClean="0"/>
              <a:t> посвященный </a:t>
            </a:r>
          </a:p>
          <a:p>
            <a:pPr fontAlgn="base"/>
            <a:r>
              <a:rPr lang="ru-RU" dirty="0" smtClean="0"/>
              <a:t>проблемам пожилых людей.</a:t>
            </a:r>
          </a:p>
          <a:p>
            <a:pPr fontAlgn="base"/>
            <a:r>
              <a:rPr lang="ru-RU" dirty="0" smtClean="0"/>
              <a:t>Одними из первых День </a:t>
            </a:r>
          </a:p>
          <a:p>
            <a:pPr fontAlgn="base"/>
            <a:r>
              <a:rPr lang="ru-RU" dirty="0" smtClean="0"/>
              <a:t>пожилых людей</a:t>
            </a:r>
          </a:p>
          <a:p>
            <a:pPr fontAlgn="base"/>
            <a:r>
              <a:rPr lang="ru-RU" dirty="0" smtClean="0"/>
              <a:t> стали отмечать северные</a:t>
            </a:r>
          </a:p>
          <a:p>
            <a:pPr fontAlgn="base"/>
            <a:r>
              <a:rPr lang="ru-RU" dirty="0" smtClean="0"/>
              <a:t> страны Европы, </a:t>
            </a:r>
          </a:p>
          <a:p>
            <a:pPr fontAlgn="base"/>
            <a:r>
              <a:rPr lang="ru-RU" dirty="0" smtClean="0"/>
              <a:t>затем подключились южные страны и США.</a:t>
            </a:r>
            <a:endParaRPr lang="ru-RU" dirty="0"/>
          </a:p>
        </p:txBody>
      </p:sp>
      <p:pic>
        <p:nvPicPr>
          <p:cNvPr id="40962" name="Picture 2" descr="https://st2.depositphotos.com/1341440/5519/v/950/depositphotos_55197349-stock-illustration-corner-background-with-pumpkins-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767736" y="116632"/>
            <a:ext cx="237626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¡Ð¸Ð¼Ð²Ð¾Ð» ÐÐ½Ñ Ð¿Ð¾Ð¶Ð¸Ð»Ð¾Ð³Ð¾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05672"/>
            <a:ext cx="4223705" cy="2952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>
                <a:solidFill>
                  <a:srgbClr val="0070C0"/>
                </a:solidFill>
              </a:rPr>
              <a:t>Значение праздника, или кого поздравляют с Днем Пожилого человека?</a:t>
            </a:r>
            <a:endParaRPr lang="ru-RU" b="1" dirty="0">
              <a:solidFill>
                <a:srgbClr val="0070C0"/>
              </a:solidFill>
            </a:endParaRPr>
          </a:p>
          <a:p>
            <a:pPr fontAlgn="base"/>
            <a:r>
              <a:rPr lang="ru-RU" sz="1600" dirty="0"/>
              <a:t>Этот день создан для того, чтобы проблемы, затрагивающие старшее поколение, были услышаны обществом.</a:t>
            </a:r>
          </a:p>
          <a:p>
            <a:pPr fontAlgn="base"/>
            <a:r>
              <a:rPr lang="ru-RU" sz="1600" dirty="0"/>
              <a:t>День пожилых людей призван помогать родителям, дедушкам и бабушкам адаптироваться в стремительно развивающемся обществе. Интересы пенсионеров, сложности инвалидов, материальные трудности должны быть в центре внимания в этот знаменательный день.</a:t>
            </a:r>
          </a:p>
          <a:p>
            <a:pPr fontAlgn="base"/>
            <a:r>
              <a:rPr lang="ru-RU" sz="1600" dirty="0"/>
              <a:t>Просто отдать дань уважения и перенять опыт старшего поколения уже стоит того, чтобы посвятить немного времени тем, кто заботился о каждом из нас в детстве.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69847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 dirty="0">
                <a:solidFill>
                  <a:srgbClr val="0070C0"/>
                </a:solidFill>
              </a:rPr>
              <a:t>Символ</a:t>
            </a:r>
            <a:endParaRPr lang="ru-RU" b="1" dirty="0">
              <a:solidFill>
                <a:srgbClr val="0070C0"/>
              </a:solidFill>
            </a:endParaRPr>
          </a:p>
          <a:p>
            <a:pPr fontAlgn="base"/>
            <a:r>
              <a:rPr lang="ru-RU" sz="1600" dirty="0"/>
              <a:t>Особенность этого праздника в том, что у него два символа: зарубежный и российский.</a:t>
            </a:r>
          </a:p>
          <a:p>
            <a:pPr fontAlgn="base"/>
            <a:r>
              <a:rPr lang="ru-RU" sz="1600" b="1" i="1" dirty="0"/>
              <a:t>На зарубежном</a:t>
            </a:r>
            <a:r>
              <a:rPr lang="ru-RU" sz="1600" i="1" dirty="0"/>
              <a:t> </a:t>
            </a:r>
            <a:r>
              <a:rPr lang="ru-RU" sz="1600" dirty="0"/>
              <a:t>изображен земной шар на белом фоне. Вокруг шара расположены колосья пшеницы. Этот логотип </a:t>
            </a:r>
            <a:endParaRPr lang="ru-RU" sz="1600" dirty="0" smtClean="0"/>
          </a:p>
          <a:p>
            <a:pPr fontAlgn="base"/>
            <a:r>
              <a:rPr lang="ru-RU" sz="1600" dirty="0" smtClean="0"/>
              <a:t>олицетворяет </a:t>
            </a:r>
            <a:r>
              <a:rPr lang="ru-RU" sz="1600" dirty="0"/>
              <a:t>масштабность и глобальность </a:t>
            </a:r>
            <a:endParaRPr lang="ru-RU" sz="1600" dirty="0" smtClean="0"/>
          </a:p>
          <a:p>
            <a:pPr fontAlgn="base"/>
            <a:r>
              <a:rPr lang="ru-RU" sz="1600" dirty="0" smtClean="0"/>
              <a:t>торжества</a:t>
            </a:r>
            <a:r>
              <a:rPr lang="ru-RU" sz="1600" dirty="0"/>
              <a:t>.</a:t>
            </a:r>
          </a:p>
          <a:p>
            <a:pPr fontAlgn="base"/>
            <a:r>
              <a:rPr lang="ru-RU" sz="1600" b="1" i="1" dirty="0"/>
              <a:t>В России</a:t>
            </a:r>
            <a:r>
              <a:rPr lang="ru-RU" sz="1600" dirty="0"/>
              <a:t> символом Дня пожилых людей </a:t>
            </a:r>
            <a:endParaRPr lang="ru-RU" sz="1600" dirty="0" smtClean="0"/>
          </a:p>
          <a:p>
            <a:pPr fontAlgn="base"/>
            <a:r>
              <a:rPr lang="ru-RU" sz="1600" dirty="0" smtClean="0"/>
              <a:t>является </a:t>
            </a:r>
            <a:r>
              <a:rPr lang="ru-RU" sz="1600" dirty="0"/>
              <a:t>изображение кисти руки в </a:t>
            </a:r>
            <a:r>
              <a:rPr lang="ru-RU" sz="1600" dirty="0" smtClean="0"/>
              <a:t>виде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/>
              <a:t>открытой ладони, что </a:t>
            </a:r>
            <a:r>
              <a:rPr lang="ru-RU" sz="1600" dirty="0" smtClean="0"/>
              <a:t>символизирует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/>
              <a:t>участие и поддержку людям </a:t>
            </a:r>
            <a:r>
              <a:rPr lang="ru-RU" sz="1600" dirty="0" smtClean="0"/>
              <a:t>старшего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/>
              <a:t>поколения.</a:t>
            </a:r>
          </a:p>
          <a:p>
            <a:r>
              <a:rPr lang="ru-RU" b="1" dirty="0">
                <a:hlinkClick r:id="rId3"/>
              </a:rPr>
              <a:t/>
            </a:r>
            <a:br>
              <a:rPr lang="ru-RU" b="1" dirty="0">
                <a:hlinkClick r:id="rId3"/>
              </a:rPr>
            </a:br>
            <a:endParaRPr lang="ru-RU" dirty="0"/>
          </a:p>
        </p:txBody>
      </p:sp>
      <p:pic>
        <p:nvPicPr>
          <p:cNvPr id="28674" name="Picture 2" descr="http://ped-kopilka.ru/upload/blogs2/2016/9/38022_f622c3cf1519fac81b6a5558c2fe0936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564904"/>
            <a:ext cx="1744613" cy="174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ed-kopilka.ru/upload/blogs2/2016/9/38022_7de375a008421294d8a254b6d4c9024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700808"/>
            <a:ext cx="4392488" cy="32542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72728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Празднование в других странах</a:t>
            </a:r>
            <a:r>
              <a:rPr lang="ru-RU" b="1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/>
              <a:t>Праздник сначала отмечали в Европе, особенно в северных странах, где уровень жизни </a:t>
            </a:r>
            <a:r>
              <a:rPr lang="ru-RU" sz="1600" dirty="0" smtClean="0"/>
              <a:t>гораздо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выше остальных. Постепенно он перешел и в </a:t>
            </a:r>
            <a:endParaRPr lang="ru-RU" sz="1600" dirty="0" smtClean="0"/>
          </a:p>
          <a:p>
            <a:r>
              <a:rPr lang="ru-RU" sz="1600" dirty="0" smtClean="0"/>
              <a:t>южные </a:t>
            </a:r>
            <a:r>
              <a:rPr lang="ru-RU" sz="1600" dirty="0"/>
              <a:t>государства, и в США. Появились свои традиции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 силу своих финансовых </a:t>
            </a:r>
            <a:endParaRPr lang="ru-RU" sz="1600" dirty="0" smtClean="0"/>
          </a:p>
          <a:p>
            <a:r>
              <a:rPr lang="ru-RU" sz="1600" dirty="0" smtClean="0"/>
              <a:t>возможностей </a:t>
            </a:r>
            <a:r>
              <a:rPr lang="ru-RU" sz="1600" dirty="0"/>
              <a:t>в разных </a:t>
            </a:r>
            <a:endParaRPr lang="ru-RU" sz="1600" dirty="0" smtClean="0"/>
          </a:p>
          <a:p>
            <a:r>
              <a:rPr lang="ru-RU" sz="1600" dirty="0" smtClean="0"/>
              <a:t>государствах </a:t>
            </a:r>
            <a:r>
              <a:rPr lang="ru-RU" sz="1600" dirty="0"/>
              <a:t>в этот день проводятся </a:t>
            </a:r>
            <a:endParaRPr lang="ru-RU" sz="1600" dirty="0" smtClean="0"/>
          </a:p>
          <a:p>
            <a:r>
              <a:rPr lang="ru-RU" sz="1600" dirty="0" smtClean="0"/>
              <a:t>различные </a:t>
            </a:r>
            <a:r>
              <a:rPr lang="ru-RU" sz="1600" dirty="0"/>
              <a:t>мероприятия. Но всё же </a:t>
            </a:r>
            <a:endParaRPr lang="ru-RU" sz="1600" dirty="0" smtClean="0"/>
          </a:p>
          <a:p>
            <a:r>
              <a:rPr lang="ru-RU" sz="1600" dirty="0" smtClean="0"/>
              <a:t>главной </a:t>
            </a:r>
            <a:r>
              <a:rPr lang="ru-RU" sz="1600" dirty="0"/>
              <a:t>целью остается </a:t>
            </a:r>
            <a:endParaRPr lang="ru-RU" sz="1600" dirty="0" smtClean="0"/>
          </a:p>
          <a:p>
            <a:r>
              <a:rPr lang="ru-RU" sz="1600" dirty="0" smtClean="0"/>
              <a:t>поощрение пожилых </a:t>
            </a:r>
            <a:r>
              <a:rPr lang="ru-RU" sz="1600" dirty="0"/>
              <a:t>людей.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разных </a:t>
            </a:r>
            <a:r>
              <a:rPr lang="ru-RU" sz="1600" dirty="0" smtClean="0"/>
              <a:t>странах </a:t>
            </a:r>
            <a:r>
              <a:rPr lang="ru-RU" sz="1600" dirty="0"/>
              <a:t>этот </a:t>
            </a:r>
            <a:r>
              <a:rPr lang="ru-RU" sz="1600" dirty="0" smtClean="0"/>
              <a:t>праздник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носит </a:t>
            </a:r>
            <a:r>
              <a:rPr lang="ru-RU" sz="1600" dirty="0" smtClean="0"/>
              <a:t>различные названия</a:t>
            </a:r>
            <a:r>
              <a:rPr lang="ru-RU" sz="1600" dirty="0"/>
              <a:t>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 США, например, </a:t>
            </a:r>
            <a:endParaRPr lang="ru-RU" sz="1600" dirty="0" smtClean="0"/>
          </a:p>
          <a:p>
            <a:r>
              <a:rPr lang="ru-RU" sz="1600" dirty="0" smtClean="0"/>
              <a:t>это</a:t>
            </a:r>
            <a:r>
              <a:rPr lang="ru-RU" sz="1600" dirty="0"/>
              <a:t> </a:t>
            </a:r>
            <a:r>
              <a:rPr lang="ru-RU" sz="1600" b="1" dirty="0" err="1"/>
              <a:t>National</a:t>
            </a:r>
            <a:r>
              <a:rPr lang="ru-RU" sz="1600" b="1" dirty="0"/>
              <a:t> </a:t>
            </a:r>
            <a:r>
              <a:rPr lang="ru-RU" sz="1600" b="1" dirty="0" err="1"/>
              <a:t>Grandparents</a:t>
            </a:r>
            <a:r>
              <a:rPr lang="ru-RU" sz="1600" b="1" dirty="0"/>
              <a:t> </a:t>
            </a:r>
            <a:r>
              <a:rPr lang="ru-RU" sz="1600" b="1" dirty="0" err="1"/>
              <a:t>Day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что в переводе значит </a:t>
            </a:r>
            <a:endParaRPr lang="ru-RU" sz="1600" dirty="0" smtClean="0"/>
          </a:p>
          <a:p>
            <a:r>
              <a:rPr lang="ru-RU" sz="1600" b="1" dirty="0" smtClean="0"/>
              <a:t>«</a:t>
            </a:r>
            <a:r>
              <a:rPr lang="ru-RU" sz="1600" b="1" dirty="0"/>
              <a:t>День бабушек и дедушек"</a:t>
            </a:r>
            <a:endParaRPr lang="ru-RU" sz="1600" dirty="0"/>
          </a:p>
        </p:txBody>
      </p:sp>
      <p:pic>
        <p:nvPicPr>
          <p:cNvPr id="30728" name="Picture 8" descr="http://www.playcast.ru/uploads/2017/10/07/236028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75391">
            <a:off x="1492762" y="4534257"/>
            <a:ext cx="3771929" cy="2109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ed-kopilka.ru/upload/blogs2/2016/9/38022_4dedad66f8020ba5f5c54bb27f7b0b2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544800" cy="35283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В Китае - «Праздник двойной девятки»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/>
              <a:t>Праздник двойной девятки выпадает на девятый день девятого месяца по китайскому лунному календарю, отчего и получил своё название</a:t>
            </a:r>
            <a:r>
              <a:rPr lang="ru-RU" sz="1600" dirty="0" smtClean="0"/>
              <a:t>. С </a:t>
            </a:r>
            <a:r>
              <a:rPr lang="ru-RU" sz="1600" dirty="0"/>
              <a:t>древних времён Двойная девятка считалась важным праздником.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 китайском языке слово «девять» произносится так же, как и «долголетие». Поэтому выражение «две девятки» в китайском языке используется, чтобы пожелать людям преклонного возраста долгих лет жизни. На празднике принято выражать почтение пожилым людям</a:t>
            </a:r>
            <a:r>
              <a:rPr lang="ru-RU" sz="1600" dirty="0" smtClean="0"/>
              <a:t>. Таким </a:t>
            </a:r>
            <a:r>
              <a:rPr lang="ru-RU" sz="1600" dirty="0"/>
              <a:t>образом, повелось так, что молодёжь в этот день отдаёт дань уважения </a:t>
            </a:r>
            <a:endParaRPr lang="ru-RU" sz="1600" dirty="0" smtClean="0"/>
          </a:p>
          <a:p>
            <a:r>
              <a:rPr lang="ru-RU" sz="1600" dirty="0" smtClean="0"/>
              <a:t>людям </a:t>
            </a:r>
            <a:r>
              <a:rPr lang="ru-RU" sz="1600" dirty="0"/>
              <a:t>преклонного возраста, а </a:t>
            </a:r>
            <a:r>
              <a:rPr lang="ru-RU" sz="1600" dirty="0" smtClean="0"/>
              <a:t>те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 свою очередь хорошо </a:t>
            </a:r>
            <a:r>
              <a:rPr lang="ru-RU" sz="1600" dirty="0" smtClean="0"/>
              <a:t>проводят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время. </a:t>
            </a:r>
            <a:endParaRPr lang="ru-RU" sz="1600" dirty="0" smtClean="0"/>
          </a:p>
          <a:p>
            <a:r>
              <a:rPr lang="ru-RU" sz="1600" dirty="0" smtClean="0"/>
              <a:t>Многие </a:t>
            </a:r>
            <a:r>
              <a:rPr lang="ru-RU" sz="1600" dirty="0"/>
              <a:t>компании </a:t>
            </a:r>
            <a:r>
              <a:rPr lang="ru-RU" sz="1600" dirty="0" smtClean="0"/>
              <a:t>организовывают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для пенсионеров туры с </a:t>
            </a:r>
            <a:endParaRPr lang="ru-RU" sz="1600" dirty="0" smtClean="0"/>
          </a:p>
          <a:p>
            <a:r>
              <a:rPr lang="ru-RU" sz="1600" dirty="0" smtClean="0"/>
              <a:t>восхождением </a:t>
            </a:r>
            <a:r>
              <a:rPr lang="ru-RU" sz="1600" dirty="0"/>
              <a:t>в горы или </a:t>
            </a:r>
            <a:endParaRPr lang="ru-RU" sz="1600" dirty="0" smtClean="0"/>
          </a:p>
          <a:p>
            <a:r>
              <a:rPr lang="ru-RU" sz="1600" dirty="0" smtClean="0"/>
              <a:t>другие </a:t>
            </a:r>
            <a:r>
              <a:rPr lang="ru-RU" sz="1600" dirty="0"/>
              <a:t>экскурсии. Молодые </a:t>
            </a:r>
            <a:endParaRPr lang="ru-RU" sz="1600" dirty="0" smtClean="0"/>
          </a:p>
          <a:p>
            <a:r>
              <a:rPr lang="ru-RU" sz="1600" dirty="0" smtClean="0"/>
              <a:t>вывозят </a:t>
            </a:r>
            <a:r>
              <a:rPr lang="ru-RU" sz="1600" dirty="0"/>
              <a:t>старших в пригород </a:t>
            </a:r>
            <a:endParaRPr lang="ru-RU" sz="1600" dirty="0" smtClean="0"/>
          </a:p>
          <a:p>
            <a:r>
              <a:rPr lang="ru-RU" sz="1600" dirty="0" smtClean="0"/>
              <a:t>или </a:t>
            </a:r>
            <a:r>
              <a:rPr lang="ru-RU" sz="1600" dirty="0"/>
              <a:t>отправляют им в этот </a:t>
            </a:r>
            <a:r>
              <a:rPr lang="ru-RU" sz="1600" dirty="0" smtClean="0"/>
              <a:t>день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подарки.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ed-kopilka.ru/upload/blogs2/2016/9/38022_011ecafbd5c0674be0cf1d5ecc63fb9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608511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1663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В Японии - «День уважения к престарелым». 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 название праздника не меняет его сути – во всех странах отдают дань почтения пожилым людям.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Международный праздник поддержали и многие другие государства на территории бывшего Советского Союза.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 октября чествуют своих стариков жители Белоруссии и Украины, Латвии и Молдавии, а также Азербайджана.</a:t>
            </a:r>
          </a:p>
        </p:txBody>
      </p:sp>
      <p:pic>
        <p:nvPicPr>
          <p:cNvPr id="32772" name="Picture 4" descr="http://ped-kopilka.ru/upload/blogs2/2016/9/38022_5e1301156b5845ab96cbd63129626d2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484637" cy="4850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ped-kopilka.ru/upload/blogs2/2016/9/38022_3c14657d4f5eb0790c81a862ffdd3fd4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3284024" cy="1972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Рекорды самых пожилых людей в мире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23 мая 2013 года, японский альпинист </a:t>
            </a:r>
            <a:r>
              <a:rPr lang="ru-RU" sz="1600" b="1" dirty="0"/>
              <a:t>80 – летний </a:t>
            </a:r>
            <a:r>
              <a:rPr lang="ru-RU" sz="1600" b="1" dirty="0" err="1"/>
              <a:t>Юитиро</a:t>
            </a:r>
            <a:r>
              <a:rPr lang="ru-RU" sz="1600" b="1" dirty="0"/>
              <a:t> </a:t>
            </a:r>
            <a:r>
              <a:rPr lang="ru-RU" sz="1600" b="1" dirty="0" err="1"/>
              <a:t>Миура</a:t>
            </a:r>
            <a:r>
              <a:rPr lang="ru-RU" sz="1600" b="1" dirty="0"/>
              <a:t> </a:t>
            </a:r>
            <a:r>
              <a:rPr lang="ru-RU" sz="1600" dirty="0"/>
              <a:t>достиг вершины высочайшей горы мира, Эвереста. </a:t>
            </a:r>
          </a:p>
        </p:txBody>
      </p:sp>
      <p:pic>
        <p:nvPicPr>
          <p:cNvPr id="35844" name="Picture 4" descr="http://ped-kopilka.ru/upload/blogs2/2016/9/38022_b17960bade5d16edb4e6d373a1759c70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00400" cy="21256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69269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86 – летняя Ангела Воробьева,</a:t>
            </a:r>
            <a:r>
              <a:rPr lang="ru-RU" sz="1600" dirty="0"/>
              <a:t> россиянка из Улан-Удэ установила новый рекорд </a:t>
            </a:r>
            <a:r>
              <a:rPr lang="ru-RU" sz="1600" dirty="0" err="1"/>
              <a:t>Гиннесса</a:t>
            </a:r>
            <a:r>
              <a:rPr lang="ru-RU" sz="1600" dirty="0"/>
              <a:t>, став самым пожилым человеком, покорившим высочайшую точку Африканского континента – вулкан Килиманджаро высотой 5895 метров.</a:t>
            </a:r>
          </a:p>
        </p:txBody>
      </p:sp>
      <p:pic>
        <p:nvPicPr>
          <p:cNvPr id="35846" name="Picture 6" descr="http://ped-kopilka.ru/upload/blogs2/2016/9/38022_117b3ce9a55f3f70866f52ccb47549d2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230" y="2780928"/>
            <a:ext cx="2877257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933056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Николай Карабанов,</a:t>
            </a:r>
            <a:r>
              <a:rPr lang="ru-RU" sz="1600" dirty="0"/>
              <a:t> 75-летний любитель острых ощущений из Новосибирска, совершил прыжок с 207-метрового подвесного моста, расположенного в городе Сочи. В Сочи </a:t>
            </a:r>
            <a:endParaRPr lang="ru-RU" sz="1600" dirty="0" smtClean="0"/>
          </a:p>
          <a:p>
            <a:r>
              <a:rPr lang="ru-RU" sz="1600" dirty="0" smtClean="0"/>
              <a:t>мужчина </a:t>
            </a:r>
            <a:r>
              <a:rPr lang="ru-RU" sz="1600" dirty="0"/>
              <a:t>узнал про «</a:t>
            </a:r>
            <a:r>
              <a:rPr lang="ru-RU" sz="1600" dirty="0" err="1"/>
              <a:t>Скайпарк</a:t>
            </a:r>
            <a:r>
              <a:rPr lang="ru-RU" sz="1600" dirty="0"/>
              <a:t>» и </a:t>
            </a:r>
            <a:r>
              <a:rPr lang="ru-RU" sz="1600" dirty="0" err="1"/>
              <a:t>банджи-джампинг</a:t>
            </a:r>
            <a:r>
              <a:rPr lang="ru-RU" sz="1600" dirty="0"/>
              <a:t> с подвесного моста </a:t>
            </a:r>
            <a:r>
              <a:rPr lang="ru-RU" sz="1600" dirty="0" err="1"/>
              <a:t>СкайБридж</a:t>
            </a:r>
            <a:r>
              <a:rPr lang="ru-RU" sz="1600" dirty="0"/>
              <a:t> высотой в 207 метров, и решил, </a:t>
            </a:r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должен прыгнуть.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ped-kopilka.ru/upload/blogs2/2016/9/38022_6101d9786d515b1d39e850355c854eae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79712"/>
            <a:ext cx="3672408" cy="2573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Фауджа</a:t>
            </a:r>
            <a:r>
              <a:rPr lang="ru-RU" sz="1600" b="1" dirty="0"/>
              <a:t> </a:t>
            </a:r>
            <a:r>
              <a:rPr lang="ru-RU" sz="1600" b="1" dirty="0" err="1"/>
              <a:t>Синг</a:t>
            </a:r>
            <a:r>
              <a:rPr lang="ru-RU" sz="1600" dirty="0"/>
              <a:t>, 1 апреля 2011 года ему исполнилось 100 </a:t>
            </a:r>
            <a:r>
              <a:rPr lang="ru-RU" sz="1600" dirty="0" err="1"/>
              <a:t>лет.Он</a:t>
            </a:r>
            <a:r>
              <a:rPr lang="ru-RU" sz="1600" dirty="0"/>
              <a:t> семь раз участвовал в марафонах (это дистанция в 42195 метров, во всех из них после 89 лет. И даже установил в 2003 году в Торонто мировой рекорд в своей возрастной категории, пробежав дистанцию за 5 часов 40 минут.</a:t>
            </a:r>
          </a:p>
        </p:txBody>
      </p:sp>
      <p:pic>
        <p:nvPicPr>
          <p:cNvPr id="37890" name="Picture 2" descr="http://ped-kopilka.ru/upload/blogs2/2016/9/38022_8c8f898ed0d3d919371d6c0b2682a5d5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744416" cy="22490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Кимани</a:t>
            </a:r>
            <a:r>
              <a:rPr lang="ru-RU" sz="1600" b="1" dirty="0"/>
              <a:t> </a:t>
            </a:r>
            <a:r>
              <a:rPr lang="ru-RU" sz="1600" b="1" dirty="0" err="1"/>
              <a:t>Нганга</a:t>
            </a:r>
            <a:r>
              <a:rPr lang="ru-RU" sz="1600" b="1" dirty="0"/>
              <a:t> </a:t>
            </a:r>
            <a:r>
              <a:rPr lang="ru-RU" sz="1600" b="1" dirty="0" err="1"/>
              <a:t>Маруге</a:t>
            </a:r>
            <a:r>
              <a:rPr lang="ru-RU" sz="1600" dirty="0"/>
              <a:t>, кениец, впервые пошел в начальную школу в 2004 году, когда ему было 85 лет.</a:t>
            </a:r>
          </a:p>
        </p:txBody>
      </p:sp>
      <p:pic>
        <p:nvPicPr>
          <p:cNvPr id="37892" name="Picture 4" descr="http://ped-kopilka.ru/upload/blogs2/2016/9/38022_84ec7016bd251e4404eed0e58e22e816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4024836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86916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Эрнестина</a:t>
            </a:r>
            <a:r>
              <a:rPr lang="ru-RU" sz="1600" b="1" dirty="0"/>
              <a:t> </a:t>
            </a:r>
            <a:r>
              <a:rPr lang="ru-RU" sz="1600" b="1" dirty="0" err="1"/>
              <a:t>Шепэрд</a:t>
            </a:r>
            <a:r>
              <a:rPr lang="ru-RU" sz="1600" b="1" dirty="0"/>
              <a:t> – 74 года, </a:t>
            </a:r>
            <a:r>
              <a:rPr lang="ru-RU" sz="1600" b="1" dirty="0" err="1"/>
              <a:t>бодибилдер</a:t>
            </a:r>
            <a:r>
              <a:rPr lang="ru-RU" sz="1600" b="1" dirty="0"/>
              <a:t> и инструктор по фитнесу!</a:t>
            </a:r>
            <a:r>
              <a:rPr lang="ru-RU" sz="1600" dirty="0"/>
              <a:t> Женщина уже </a:t>
            </a:r>
            <a:r>
              <a:rPr lang="ru-RU" sz="1600" dirty="0" smtClean="0"/>
              <a:t>давно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попала в Книгу рекордов </a:t>
            </a:r>
            <a:r>
              <a:rPr lang="ru-RU" sz="1600" dirty="0" err="1"/>
              <a:t>Гинесса</a:t>
            </a:r>
            <a:r>
              <a:rPr lang="ru-RU" sz="1600" dirty="0"/>
              <a:t>, как </a:t>
            </a:r>
            <a:endParaRPr lang="ru-RU" sz="1600" dirty="0" smtClean="0"/>
          </a:p>
          <a:p>
            <a:r>
              <a:rPr lang="ru-RU" sz="1600" dirty="0" smtClean="0"/>
              <a:t>единственная </a:t>
            </a:r>
            <a:r>
              <a:rPr lang="ru-RU" sz="1600" dirty="0"/>
              <a:t>в мире пожилая женщина </a:t>
            </a:r>
            <a:r>
              <a:rPr lang="ru-RU" sz="1600" dirty="0" err="1"/>
              <a:t>бодибилдер</a:t>
            </a:r>
            <a:r>
              <a:rPr lang="ru-RU" sz="1600" dirty="0"/>
              <a:t>.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482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2018-09-29T03:39:15Z</dcterms:created>
  <dcterms:modified xsi:type="dcterms:W3CDTF">2018-09-29T06:52:28Z</dcterms:modified>
</cp:coreProperties>
</file>